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73" r:id="rId1"/>
  </p:sldMasterIdLst>
  <p:sldIdLst>
    <p:sldId id="256" r:id="rId2"/>
    <p:sldId id="258" r:id="rId3"/>
    <p:sldId id="259" r:id="rId4"/>
    <p:sldId id="271" r:id="rId5"/>
    <p:sldId id="265" r:id="rId6"/>
    <p:sldId id="270" r:id="rId7"/>
    <p:sldId id="262" r:id="rId8"/>
    <p:sldId id="264" r:id="rId9"/>
    <p:sldId id="263" r:id="rId10"/>
    <p:sldId id="268" r:id="rId11"/>
    <p:sldId id="269" r:id="rId12"/>
    <p:sldId id="267" r:id="rId13"/>
    <p:sldId id="266" r:id="rId14"/>
    <p:sldId id="272" r:id="rId15"/>
    <p:sldId id="25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02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624"/>
      </p:cViewPr>
      <p:guideLst>
        <p:guide orient="horz" pos="2154"/>
        <p:guide pos="3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785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4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3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998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55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61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0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5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03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218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84F3547-A590-4F43-87B2-E2A04DF7C742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A352D5B-BF29-401E-8ECB-20E09A65F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261872" y="758952"/>
            <a:ext cx="9418320" cy="5289751"/>
          </a:xfrm>
        </p:spPr>
        <p:txBody>
          <a:bodyPr anchor="ctr" anchorCtr="0"/>
          <a:lstStyle/>
          <a:p>
            <a:pPr lvl="0">
              <a:defRPr/>
            </a:pPr>
            <a:r>
              <a:rPr lang="ko-KR" altLang="en-US" b="1"/>
              <a:t>터치 미니 게임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48673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벽 피하기</a:t>
            </a:r>
            <a:r>
              <a:rPr lang="en-US" altLang="ko-KR" b="1">
                <a:latin typeface="+mj-ea"/>
              </a:rPr>
              <a:t>)</a:t>
            </a:r>
            <a:endParaRPr lang="en-US" altLang="ko-KR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우주선을 길에서 벗어나지 않게 운행하는 게임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우주선의 좌</a:t>
            </a:r>
            <a:r>
              <a:rPr lang="en-US" altLang="ko-KR" sz="2400"/>
              <a:t>,</a:t>
            </a:r>
            <a:r>
              <a:rPr lang="ko-KR" altLang="en-US" sz="2400"/>
              <a:t> 우를 클릭해 방향을 조절하여 조종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일정 점수가 오를 때마다 속도 증가</a:t>
            </a:r>
            <a:endParaRPr lang="ko-KR" altLang="en-US" sz="2400"/>
          </a:p>
        </p:txBody>
      </p:sp>
      <p:pic>
        <p:nvPicPr>
          <p:cNvPr id="7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15703"/>
            <a:ext cx="4960874" cy="43679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880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결과 출력</a:t>
            </a:r>
            <a:r>
              <a:rPr lang="en-US" altLang="ko-KR" b="1">
                <a:latin typeface="+mj-ea"/>
              </a:rPr>
              <a:t>)</a:t>
            </a:r>
            <a:endParaRPr lang="en-US" altLang="ko-KR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게임 결과 출력 페이지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좌측엔 과거와 현재 기록을 포함해 고득점 순으로 기록 나열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화면 중앙엔 정확도</a:t>
            </a:r>
            <a:r>
              <a:rPr lang="en-US" altLang="ko-KR" sz="2400"/>
              <a:t>,</a:t>
            </a:r>
            <a:r>
              <a:rPr lang="ko-KR" altLang="en-US" sz="2400"/>
              <a:t> 반응 속도 등 해당 게임 관련 데이터 출력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화면을 클릭해 메인 메뉴 창으로 나가기 가능</a:t>
            </a:r>
            <a:endParaRPr lang="ko-KR" altLang="en-US" sz="2400"/>
          </a:p>
        </p:txBody>
      </p:sp>
      <p:pic>
        <p:nvPicPr>
          <p:cNvPr id="8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95999" y="1845468"/>
            <a:ext cx="4841813" cy="41000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448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4770" t="51300" r="18750" b="1580"/>
          <a:stretch>
            <a:fillRect/>
          </a:stretch>
        </p:blipFill>
        <p:spPr>
          <a:xfrm>
            <a:off x="5518620" y="820934"/>
            <a:ext cx="5620927" cy="52161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7F7D6D-9E80-4943-AA18-035164E94BCD}"/>
              </a:ext>
            </a:extLst>
          </p:cNvPr>
          <p:cNvSpPr txBox="1"/>
          <p:nvPr/>
        </p:nvSpPr>
        <p:spPr>
          <a:xfrm>
            <a:off x="6526305" y="6147405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반응속도 올리기 게임 코드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770382" y="805815"/>
            <a:ext cx="4590288" cy="5246370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400"/>
              <a:t>게임의 기본 틀은 격자</a:t>
            </a:r>
            <a:r>
              <a:rPr lang="en-US" altLang="ko-KR" sz="2400"/>
              <a:t>(Grid)</a:t>
            </a:r>
            <a:r>
              <a:rPr lang="ko-KR" altLang="en-US" sz="2400"/>
              <a:t>로 되어 있으므로</a:t>
            </a:r>
            <a:r>
              <a:rPr lang="en-US" altLang="ko-KR" sz="2400"/>
              <a:t>, </a:t>
            </a:r>
            <a:r>
              <a:rPr lang="ko-KR" altLang="en-US" sz="2400"/>
              <a:t>각 타일을 좌표에 맞도록 일정하게 배열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이를 구현하기 위해 각 타일의 크기를 화면 크기에 맞춰 분배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클릭 이벤트 또한 클릭했을 때의 좌표를 구해</a:t>
            </a:r>
            <a:r>
              <a:rPr lang="en-US" altLang="ko-KR" sz="2400"/>
              <a:t> </a:t>
            </a:r>
            <a:r>
              <a:rPr lang="ko-KR" altLang="en-US" sz="2400"/>
              <a:t>격자의 개수만큼 나눴을 시</a:t>
            </a:r>
            <a:r>
              <a:rPr lang="en-US" altLang="ko-KR" sz="2400"/>
              <a:t>, </a:t>
            </a:r>
            <a:r>
              <a:rPr lang="ko-KR" altLang="en-US" sz="2400"/>
              <a:t>몫에 해당하는 위치</a:t>
            </a:r>
            <a:r>
              <a:rPr lang="en-US" altLang="ko-KR" sz="2400"/>
              <a:t>(</a:t>
            </a:r>
            <a:r>
              <a:rPr lang="ko-KR" altLang="en-US" sz="2400"/>
              <a:t>행렬의 좌표</a:t>
            </a:r>
            <a:r>
              <a:rPr lang="en-US" altLang="ko-KR" sz="2400"/>
              <a:t>)</a:t>
            </a:r>
            <a:r>
              <a:rPr lang="ko-KR" altLang="en-US" sz="2400"/>
              <a:t>에 있는 타일에 대한 이벤트 발생 및 처리 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벽 피하기의 경우 화면 크기에 맞춰 가로 직사각형 블록 </a:t>
            </a:r>
            <a:r>
              <a:rPr lang="en-US" altLang="ko-KR" sz="2400"/>
              <a:t>108</a:t>
            </a:r>
            <a:r>
              <a:rPr lang="ko-KR" altLang="en-US" sz="2400"/>
              <a:t>개 생성 및 우주선 활로로 설정</a:t>
            </a:r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36801AB-38AC-4A2D-B0D7-66BD22F9916D}"/>
              </a:ext>
            </a:extLst>
          </p:cNvPr>
          <p:cNvSpPr txBox="1">
            <a:spLocks/>
          </p:cNvSpPr>
          <p:nvPr/>
        </p:nvSpPr>
        <p:spPr>
          <a:xfrm>
            <a:off x="943451" y="-28575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처리 코드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753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B54A66-B15A-436C-ACF7-575E71B94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" r="28757"/>
          <a:stretch/>
        </p:blipFill>
        <p:spPr>
          <a:xfrm>
            <a:off x="308330" y="805815"/>
            <a:ext cx="5238750" cy="5246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588C15-16B6-44E0-BEBB-242DB845E13E}"/>
              </a:ext>
            </a:extLst>
          </p:cNvPr>
          <p:cNvSpPr txBox="1"/>
          <p:nvPr/>
        </p:nvSpPr>
        <p:spPr>
          <a:xfrm>
            <a:off x="4294173" y="6170265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타일 기억하기 코드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C2B06D-0F8E-45DB-9ED1-3232B3220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81" y="805815"/>
            <a:ext cx="5476876" cy="524637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7267887-2BC0-4833-849C-BBC322A1C26A}"/>
              </a:ext>
            </a:extLst>
          </p:cNvPr>
          <p:cNvSpPr txBox="1">
            <a:spLocks/>
          </p:cNvSpPr>
          <p:nvPr/>
        </p:nvSpPr>
        <p:spPr>
          <a:xfrm>
            <a:off x="943451" y="-28575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처리 코드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649565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94173" y="6170265"/>
            <a:ext cx="1921842" cy="3905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+mj-ea"/>
                <a:ea typeface="+mj-ea"/>
              </a:rPr>
              <a:t>벽 피하기 코드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16" name="제목 1"/>
          <p:cNvSpPr txBox="1"/>
          <p:nvPr/>
        </p:nvSpPr>
        <p:spPr>
          <a:xfrm>
            <a:off x="943451" y="-285750"/>
            <a:ext cx="9692640" cy="13255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처리 코드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738" y="875944"/>
            <a:ext cx="4315427" cy="5106112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0753" y="876340"/>
            <a:ext cx="5692757" cy="509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5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idx="0"/>
          </p:nvPr>
        </p:nvSpPr>
        <p:spPr>
          <a:xfrm>
            <a:off x="943451" y="-285750"/>
            <a:ext cx="9692640" cy="1325562"/>
          </a:xfrm>
        </p:spPr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4. </a:t>
            </a:r>
            <a:r>
              <a:rPr lang="ko-KR" altLang="en-US" b="1">
                <a:latin typeface="+mj-ea"/>
              </a:rPr>
              <a:t>게임 시연</a:t>
            </a:r>
            <a:endParaRPr lang="ko-KR" altLang="en-US" b="1">
              <a:latin typeface="+mj-ea"/>
            </a:endParaRPr>
          </a:p>
        </p:txBody>
      </p:sp>
      <p:pic>
        <p:nvPicPr>
          <p:cNvPr id="6" name="터치 반응 게임 시연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17499" y="799419"/>
            <a:ext cx="10770810" cy="60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3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79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/>
              <a:t>Index</a:t>
            </a:r>
            <a:endParaRPr lang="en-US" altLang="ko-KR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1872" y="1660128"/>
            <a:ext cx="8595360" cy="483751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/>
              <a:t>전체 구조도</a:t>
            </a:r>
            <a:r>
              <a:rPr lang="en-US" altLang="ko-KR" sz="2400"/>
              <a:t>(</a:t>
            </a:r>
            <a:r>
              <a:rPr lang="ko-KR" altLang="en-US" sz="2400"/>
              <a:t>하드웨어</a:t>
            </a:r>
            <a:r>
              <a:rPr lang="en-US" altLang="ko-KR" sz="2400"/>
              <a:t>, </a:t>
            </a:r>
            <a:r>
              <a:rPr lang="ko-KR" altLang="en-US" sz="2400"/>
              <a:t>소프트웨어</a:t>
            </a:r>
            <a:r>
              <a:rPr lang="en-US" altLang="ko-KR" sz="2400"/>
              <a:t>)</a:t>
            </a:r>
            <a:endParaRPr lang="en-US" altLang="ko-KR" sz="240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/>
              <a:t>하드웨어 설명</a:t>
            </a:r>
            <a:endParaRPr lang="ko-KR" altLang="en-US" sz="240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400"/>
              <a:t>소프트웨어 설명 </a:t>
            </a:r>
            <a:endParaRPr lang="ko-KR" altLang="en-US" sz="24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메인 메뉴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게임 시작 전 화면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반응속도 올리기 게임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타일 기억하기 게임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벽 피하기 게임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게임 결과 화면</a:t>
            </a:r>
            <a:endParaRPr lang="ko-KR" altLang="en-US" sz="2000"/>
          </a:p>
          <a:p>
            <a:pPr marL="617220" lvl="1" indent="-342900">
              <a:buFont typeface="Arial"/>
              <a:buChar char="•"/>
              <a:defRPr/>
            </a:pPr>
            <a:r>
              <a:rPr lang="ko-KR" altLang="en-US" sz="2000"/>
              <a:t>소프트웨어 처리 과정</a:t>
            </a:r>
            <a:endParaRPr lang="ko-KR" altLang="en-US" sz="2200"/>
          </a:p>
          <a:p>
            <a:pPr marL="342900" lvl="0" indent="-342900">
              <a:buFont typeface="+mj-lt"/>
              <a:buAutoNum type="arabicPeriod"/>
              <a:defRPr/>
            </a:pPr>
            <a:r>
              <a:rPr lang="ko-KR" altLang="en-US" sz="2200"/>
              <a:t>게임 시연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75201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94479" y="3605985"/>
            <a:ext cx="3712095" cy="2088053"/>
          </a:xfrm>
          <a:prstGeom prst="rect">
            <a:avLst/>
          </a:prstGeom>
        </p:spPr>
      </p:pic>
      <p:cxnSp>
        <p:nvCxnSpPr>
          <p:cNvPr id="1036" name=""/>
          <p:cNvCxnSpPr/>
          <p:nvPr/>
        </p:nvCxnSpPr>
        <p:spPr>
          <a:xfrm rot="16200000" flipV="1">
            <a:off x="5178226" y="3528218"/>
            <a:ext cx="436562" cy="1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249680" y="0"/>
            <a:ext cx="9692640" cy="1325562"/>
          </a:xfrm>
        </p:spPr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1. </a:t>
            </a:r>
            <a:r>
              <a:rPr lang="ko-KR" altLang="en-US" b="1">
                <a:latin typeface="+mj-ea"/>
              </a:rPr>
              <a:t>전체 구조도</a:t>
            </a:r>
            <a:endParaRPr lang="ko-KR" altLang="en-US" b="1">
              <a:latin typeface="+mj-ea"/>
            </a:endParaRPr>
          </a:p>
        </p:txBody>
      </p:sp>
      <p:pic>
        <p:nvPicPr>
          <p:cNvPr id="1026" name="Picture 2" descr="Human Icon Vector Art, Icons, and Graphics for Free Download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8633" y="2529840"/>
            <a:ext cx="1905000" cy="1905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579113" y="4234785"/>
            <a:ext cx="7316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+mj-ea"/>
                <a:ea typeface="+mj-ea"/>
              </a:rPr>
              <a:t>User</a:t>
            </a:r>
            <a:endParaRPr lang="ko-KR" altLang="en-US" sz="2000">
              <a:latin typeface="+mj-ea"/>
              <a:ea typeface="+mj-ea"/>
            </a:endParaRPr>
          </a:p>
        </p:txBody>
      </p:sp>
      <p:sp>
        <p:nvSpPr>
          <p:cNvPr id="5" name="화살표: 오른쪽 4"/>
          <p:cNvSpPr/>
          <p:nvPr/>
        </p:nvSpPr>
        <p:spPr>
          <a:xfrm>
            <a:off x="2667415" y="3043249"/>
            <a:ext cx="1055370" cy="10381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700" b="1">
                <a:solidFill>
                  <a:schemeClr val="tx1"/>
                </a:solidFill>
                <a:latin typeface="맑은 고딕"/>
              </a:rPr>
              <a:t>Touch</a:t>
            </a:r>
            <a:endParaRPr lang="en-US" altLang="ko-KR" sz="1700" b="1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8AE84BB-8E8D-449A-8CCA-114B63487A3B}"/>
              </a:ext>
            </a:extLst>
          </p:cNvPr>
          <p:cNvSpPr/>
          <p:nvPr/>
        </p:nvSpPr>
        <p:spPr>
          <a:xfrm rot="20506295">
            <a:off x="7383530" y="2008306"/>
            <a:ext cx="1016332" cy="68332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A7711D5-1998-4455-BE0F-EF7E19246611}"/>
              </a:ext>
            </a:extLst>
          </p:cNvPr>
          <p:cNvSpPr/>
          <p:nvPr/>
        </p:nvSpPr>
        <p:spPr>
          <a:xfrm>
            <a:off x="7375835" y="3139240"/>
            <a:ext cx="1016332" cy="68332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5ADD97-AF10-4FC0-A689-6A63491AFF7B}"/>
              </a:ext>
            </a:extLst>
          </p:cNvPr>
          <p:cNvSpPr/>
          <p:nvPr/>
        </p:nvSpPr>
        <p:spPr>
          <a:xfrm rot="1032457">
            <a:off x="7380485" y="4356449"/>
            <a:ext cx="1016332" cy="68332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LG 32인치 모니터 - 주식회사 방송마켓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874916" y="1211407"/>
            <a:ext cx="2952868" cy="2971706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012320" flipH="1">
            <a:off x="3921922" y="1529610"/>
            <a:ext cx="3025703" cy="23890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75205" y="5683368"/>
            <a:ext cx="3190412" cy="696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+mj-ea"/>
                <a:ea typeface="+mj-ea"/>
              </a:rPr>
              <a:t>Display + IR Touch Frame</a:t>
            </a:r>
            <a:endParaRPr lang="en-US" altLang="ko-KR" sz="200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2000">
                <a:latin typeface="+mj-ea"/>
                <a:ea typeface="+mj-ea"/>
              </a:rPr>
              <a:t>Main Computer(LP3 Delta)</a:t>
            </a: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DAAB79-196B-403B-A92F-3D6DC5B81F2E}"/>
              </a:ext>
            </a:extLst>
          </p:cNvPr>
          <p:cNvSpPr txBox="1"/>
          <p:nvPr/>
        </p:nvSpPr>
        <p:spPr>
          <a:xfrm>
            <a:off x="8631340" y="5603066"/>
            <a:ext cx="1864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latin typeface="+mj-ea"/>
                <a:ea typeface="+mj-ea"/>
              </a:rPr>
              <a:t>Software </a:t>
            </a:r>
          </a:p>
          <a:p>
            <a:pPr algn="ctr"/>
            <a:r>
              <a:rPr lang="en-US" altLang="ko-KR" sz="2000">
                <a:latin typeface="+mj-ea"/>
                <a:ea typeface="+mj-ea"/>
              </a:rPr>
              <a:t>Training Game</a:t>
            </a:r>
            <a:endParaRPr lang="ko-KR" altLang="en-US" sz="200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DC1B98E-95CC-42DA-B004-14D20248F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034" y="2801301"/>
            <a:ext cx="1644148" cy="1391220"/>
          </a:xfrm>
          <a:prstGeom prst="rect">
            <a:avLst/>
          </a:prstGeom>
        </p:spPr>
      </p:pic>
      <p:pic>
        <p:nvPicPr>
          <p:cNvPr id="1031" name="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806133" y="1178269"/>
            <a:ext cx="1706500" cy="142116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32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830468" y="4306094"/>
            <a:ext cx="1666812" cy="12822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7295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하드웨어</a:t>
            </a:r>
            <a:r>
              <a:rPr lang="en-US" altLang="ko-KR" b="1">
                <a:latin typeface="+mj-ea"/>
              </a:rPr>
              <a:t>(LattePanda 3 Delta)</a:t>
            </a:r>
            <a:endParaRPr lang="en-US" altLang="ko-KR" b="1">
              <a:latin typeface="+mj-ea"/>
            </a:endParaRP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소프트웨어 프로그램을 동작시키기 위한 소형 컴퓨터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윈도우 운영체제로 동작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하드웨어</a:t>
            </a:r>
            <a:r>
              <a:rPr lang="en-US" altLang="ko-KR" sz="2400"/>
              <a:t>(</a:t>
            </a:r>
            <a:r>
              <a:rPr lang="ko-KR" altLang="en-US" sz="2400"/>
              <a:t>터치 프레임</a:t>
            </a:r>
            <a:r>
              <a:rPr lang="en-US" altLang="ko-KR" sz="2400"/>
              <a:t>,</a:t>
            </a:r>
            <a:r>
              <a:rPr lang="ko-KR" altLang="en-US" sz="2400"/>
              <a:t> 디스플레이</a:t>
            </a:r>
            <a:r>
              <a:rPr lang="en-US" altLang="ko-KR" sz="2400"/>
              <a:t>)</a:t>
            </a:r>
            <a:r>
              <a:rPr lang="ko-KR" altLang="en-US" sz="2400"/>
              <a:t>와 소프트웨어</a:t>
            </a:r>
            <a:r>
              <a:rPr lang="en-US" altLang="ko-KR" sz="2400"/>
              <a:t>(</a:t>
            </a:r>
            <a:r>
              <a:rPr lang="ko-KR" altLang="en-US" sz="2400"/>
              <a:t>훈련 프로그램</a:t>
            </a:r>
            <a:r>
              <a:rPr lang="en-US" altLang="ko-KR" sz="2400"/>
              <a:t>)</a:t>
            </a:r>
            <a:r>
              <a:rPr lang="ko-KR" altLang="en-US" sz="2400"/>
              <a:t>를 연결시키는 인터페이스</a:t>
            </a:r>
            <a:endParaRPr lang="ko-KR" altLang="en-US" sz="2400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366370"/>
            <a:ext cx="4844291" cy="27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4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5C19-06EF-4834-9C42-C4BA22FD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>
                <a:latin typeface="+mj-ea"/>
              </a:rPr>
              <a:t>2. </a:t>
            </a:r>
            <a:r>
              <a:rPr lang="ko-KR" altLang="en-US" b="1">
                <a:latin typeface="+mj-ea"/>
              </a:rPr>
              <a:t>하드웨어</a:t>
            </a:r>
            <a:r>
              <a:rPr lang="en-US" altLang="ko-KR" b="1">
                <a:latin typeface="+mj-ea"/>
              </a:rPr>
              <a:t>(IR Touch Frame)</a:t>
            </a:r>
            <a:endParaRPr lang="ko-KR" altLang="en-US" b="1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EABD16-30C4-4299-9937-E201BCEB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2" y="2286000"/>
            <a:ext cx="3175635" cy="2858072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1240748-7DE2-41D3-ABA6-1F426CEBA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r>
              <a:rPr lang="ko-KR" altLang="en-US" sz="2400"/>
              <a:t>디스플레이에 장착하는 터치 프레임</a:t>
            </a:r>
            <a:endParaRPr lang="en-US" altLang="ko-KR" sz="2400"/>
          </a:p>
          <a:p>
            <a:r>
              <a:rPr lang="ko-KR" altLang="en-US" sz="2400"/>
              <a:t>적외선 격자를 생성하여 디스플레이를 실제 터치 스크린처럼 사용 가능 </a:t>
            </a:r>
            <a:endParaRPr lang="en-US" altLang="ko-KR" sz="2400"/>
          </a:p>
          <a:p>
            <a:r>
              <a:rPr lang="ko-KR" altLang="en-US" sz="2400"/>
              <a:t>센서를 통한 반응속도 </a:t>
            </a:r>
            <a:r>
              <a:rPr lang="en-US" altLang="ko-KR" sz="2400"/>
              <a:t>&lt; 15ms</a:t>
            </a:r>
          </a:p>
          <a:p>
            <a:r>
              <a:rPr lang="en-US" altLang="ko-KR" sz="2400"/>
              <a:t>USB </a:t>
            </a:r>
            <a:r>
              <a:rPr lang="ko-KR" altLang="en-US" sz="2400"/>
              <a:t>인터페이스를 통해 컴퓨터와 연결하여 드라이버 설치 후 실행</a:t>
            </a:r>
          </a:p>
        </p:txBody>
      </p:sp>
    </p:spTree>
    <p:extLst>
      <p:ext uri="{BB962C8B-B14F-4D97-AF65-F5344CB8AC3E}">
        <p14:creationId xmlns:p14="http://schemas.microsoft.com/office/powerpoint/2010/main" val="64756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메인 메뉴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프로그램 시작 후 첫 화면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해당 화면에 나</a:t>
            </a:r>
            <a:r>
              <a:rPr lang="ko-KR" altLang="en-US" sz="2400">
                <a:latin typeface="+mj-ea"/>
                <a:ea typeface="+mj-ea"/>
              </a:rPr>
              <a:t>온 버튼들</a:t>
            </a:r>
            <a:r>
              <a:rPr lang="en-US" altLang="ko-KR" sz="2400">
                <a:latin typeface="+mj-ea"/>
                <a:ea typeface="+mj-ea"/>
              </a:rPr>
              <a:t>(</a:t>
            </a:r>
            <a:r>
              <a:rPr lang="ko-KR" altLang="en-US" sz="2400">
                <a:latin typeface="+mj-ea"/>
                <a:ea typeface="+mj-ea"/>
              </a:rPr>
              <a:t>타일 기억하기</a:t>
            </a:r>
            <a:r>
              <a:rPr lang="en-US" altLang="ko-KR" sz="2400">
                <a:latin typeface="+mj-ea"/>
                <a:ea typeface="+mj-ea"/>
              </a:rPr>
              <a:t>, </a:t>
            </a:r>
            <a:r>
              <a:rPr lang="ko-KR" altLang="en-US" sz="2400">
                <a:latin typeface="+mj-ea"/>
                <a:ea typeface="+mj-ea"/>
              </a:rPr>
              <a:t>반응속도 올리기</a:t>
            </a:r>
            <a:r>
              <a:rPr lang="en-US" altLang="ko-KR" sz="2400">
                <a:latin typeface="+mj-ea"/>
                <a:ea typeface="+mj-ea"/>
              </a:rPr>
              <a:t>, </a:t>
            </a:r>
            <a:r>
              <a:rPr lang="ko-KR" altLang="en-US" sz="2400">
                <a:latin typeface="+mj-ea"/>
                <a:ea typeface="+mj-ea"/>
              </a:rPr>
              <a:t>벽 피하기</a:t>
            </a:r>
            <a:r>
              <a:rPr lang="en-US" altLang="ko-KR" sz="2400">
                <a:latin typeface="+mj-ea"/>
                <a:ea typeface="+mj-ea"/>
              </a:rPr>
              <a:t>, QUIT)</a:t>
            </a:r>
            <a:r>
              <a:rPr lang="ko-KR" altLang="en-US" sz="2400"/>
              <a:t> 중 하나를 클릭해 게임 실행 또는 나가기 수행</a:t>
            </a:r>
            <a:endParaRPr lang="ko-KR" altLang="en-US" sz="2400"/>
          </a:p>
        </p:txBody>
      </p:sp>
      <p:pic>
        <p:nvPicPr>
          <p:cNvPr id="6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873751" y="1736328"/>
            <a:ext cx="4938333" cy="417602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2699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 anchor="ctr"/>
          <a:lstStyle/>
          <a:p>
            <a:pPr lvl="0">
              <a:defRPr/>
            </a:pPr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게임 시작 전 화면</a:t>
            </a:r>
            <a:r>
              <a:rPr lang="en-US" altLang="ko-KR" b="1">
                <a:latin typeface="+mj-ea"/>
              </a:rPr>
              <a:t>)</a:t>
            </a:r>
            <a:endParaRPr lang="en-US" altLang="ko-KR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게임 선택 후 첫 화면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게임에 대한 설명이 간략하게 등장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우측 상단의 버튼을 통해 메인 화면 나가기 가능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화면을 눌러 게임 시작 가능</a:t>
            </a:r>
            <a:endParaRPr lang="ko-KR" altLang="en-US" sz="2400"/>
          </a:p>
        </p:txBody>
      </p:sp>
      <p:pic>
        <p:nvPicPr>
          <p:cNvPr id="7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15703"/>
            <a:ext cx="4729083" cy="39603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7845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5C19-06EF-4834-9C42-C4BA22FD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반응속도 올리기</a:t>
            </a:r>
            <a:r>
              <a:rPr lang="en-US" altLang="ko-KR" b="1">
                <a:latin typeface="+mj-ea"/>
              </a:rPr>
              <a:t>)</a:t>
            </a:r>
            <a:r>
              <a:rPr lang="ko-KR" altLang="en-US" b="1">
                <a:latin typeface="+mj-ea"/>
              </a:rPr>
              <a:t> </a:t>
            </a:r>
            <a:r>
              <a:rPr lang="en-US" altLang="ko-KR" b="1">
                <a:latin typeface="+mj-ea"/>
              </a:rPr>
              <a:t> </a:t>
            </a:r>
            <a:endParaRPr lang="ko-KR" altLang="en-US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화면에 랜덤위치에 등장하는 타일을 빠른 시간 내에 터치하는 게임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총 </a:t>
            </a:r>
            <a:r>
              <a:rPr lang="en-US" altLang="ko-KR" sz="2400"/>
              <a:t>30</a:t>
            </a:r>
            <a:r>
              <a:rPr lang="ko-KR" altLang="en-US" sz="2400"/>
              <a:t>번 등장하며</a:t>
            </a:r>
            <a:r>
              <a:rPr lang="en-US" altLang="ko-KR" sz="2400"/>
              <a:t>, </a:t>
            </a:r>
            <a:r>
              <a:rPr lang="ko-KR" altLang="en-US" sz="2400"/>
              <a:t>일정 시간 터치하지 않을 경우 다음 타일 등장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해당 타일 터치 시 시간을 기록</a:t>
            </a:r>
            <a:r>
              <a:rPr lang="en-US" altLang="ko-KR" sz="2400"/>
              <a:t>,</a:t>
            </a:r>
            <a:r>
              <a:rPr lang="ko-KR" altLang="en-US" sz="2400"/>
              <a:t> 평균 반응 속도 도출</a:t>
            </a:r>
            <a:endParaRPr lang="ko-KR" altLang="en-US" sz="24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35623" y="1746249"/>
            <a:ext cx="5175915" cy="44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25C19-06EF-4834-9C42-C4BA22FD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>
                <a:latin typeface="+mj-ea"/>
              </a:rPr>
              <a:t>3. </a:t>
            </a:r>
            <a:r>
              <a:rPr lang="ko-KR" altLang="en-US" b="1">
                <a:latin typeface="+mj-ea"/>
              </a:rPr>
              <a:t>소프트웨어</a:t>
            </a:r>
            <a:r>
              <a:rPr lang="en-US" altLang="ko-KR" b="1">
                <a:latin typeface="+mj-ea"/>
              </a:rPr>
              <a:t>(</a:t>
            </a:r>
            <a:r>
              <a:rPr lang="ko-KR" altLang="en-US" b="1">
                <a:latin typeface="+mj-ea"/>
              </a:rPr>
              <a:t>타일 기억하기</a:t>
            </a:r>
            <a:r>
              <a:rPr lang="en-US" altLang="ko-KR" b="1">
                <a:latin typeface="+mj-ea"/>
              </a:rPr>
              <a:t>)</a:t>
            </a:r>
            <a:endParaRPr lang="ko-KR" altLang="en-US" b="1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8992" y="1828800"/>
            <a:ext cx="4407408" cy="43513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화면에 랜덤으로 등장하는 연두색 타일을 기억한 뒤</a:t>
            </a:r>
            <a:r>
              <a:rPr lang="en-US" altLang="ko-KR" sz="2400"/>
              <a:t> </a:t>
            </a:r>
            <a:r>
              <a:rPr lang="ko-KR" altLang="en-US" sz="2400"/>
              <a:t>찾아내는 게임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각 타일마다 </a:t>
            </a:r>
            <a:r>
              <a:rPr lang="en-US" altLang="ko-KR" sz="2400"/>
              <a:t>5</a:t>
            </a:r>
            <a:r>
              <a:rPr lang="ko-KR" altLang="en-US" sz="2400"/>
              <a:t>번 이상 틀리면 해당 라운드 재시작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수행할 때마다 타일 개수가 증가</a:t>
            </a:r>
            <a:r>
              <a:rPr lang="en-US" altLang="ko-KR" sz="2400"/>
              <a:t>, </a:t>
            </a:r>
            <a:r>
              <a:rPr lang="ko-KR" altLang="en-US" sz="2400"/>
              <a:t>총 </a:t>
            </a:r>
            <a:r>
              <a:rPr lang="en-US" altLang="ko-KR" sz="2400"/>
              <a:t>5</a:t>
            </a:r>
            <a:r>
              <a:rPr lang="ko-KR" altLang="en-US" sz="2400"/>
              <a:t>번 수행</a:t>
            </a:r>
            <a:endParaRPr lang="ko-KR" altLang="en-US" sz="2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E7C502-61D0-4C5A-B99E-11EE53A7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439862"/>
            <a:ext cx="5484628" cy="46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7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325</ep:Words>
  <ep:PresentationFormat>와이드스크린</ep:PresentationFormat>
  <ep:Paragraphs>68</ep:Paragraphs>
  <ep:Slides>15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보기</vt:lpstr>
      <vt:lpstr>터치 미니 게임</vt:lpstr>
      <vt:lpstr>Index</vt:lpstr>
      <vt:lpstr>1. 전체 구조도</vt:lpstr>
      <vt:lpstr>2. 하드웨어(LattePanda 3 Delta)</vt:lpstr>
      <vt:lpstr>2. 하드웨어(IR Touch Frame)</vt:lpstr>
      <vt:lpstr>3. 소프트웨어(메인 메뉴)</vt:lpstr>
      <vt:lpstr>3. 소프트웨어(게임 시작 전 화면)</vt:lpstr>
      <vt:lpstr>3. 소프트웨어(반응속도 올리기)</vt:lpstr>
      <vt:lpstr>3. 소프트웨어(타일 기억하기)</vt:lpstr>
      <vt:lpstr>3. 소프트웨어(벽 피하기)</vt:lpstr>
      <vt:lpstr>3. 소프트웨어(결과 출력)</vt:lpstr>
      <vt:lpstr>슬라이드 12</vt:lpstr>
      <vt:lpstr>슬라이드 13</vt:lpstr>
      <vt:lpstr>슬라이드 14</vt:lpstr>
      <vt:lpstr>4. 게임 시연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2023-09-03T05:33:54.000</dcterms:created>
  <dc:creator>Nancy Wood</dc:creator>
  <cp:lastModifiedBy>kdoch</cp:lastModifiedBy>
  <dcterms:modified xsi:type="dcterms:W3CDTF">2023-12-22T08:45:57.145</dcterms:modified>
  <cp:revision>43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